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8"/>
  </p:notesMasterIdLst>
  <p:handoutMasterIdLst>
    <p:handoutMasterId r:id="rId29"/>
  </p:handoutMasterIdLst>
  <p:sldIdLst>
    <p:sldId id="358" r:id="rId6"/>
    <p:sldId id="376" r:id="rId7"/>
    <p:sldId id="390" r:id="rId8"/>
    <p:sldId id="259" r:id="rId9"/>
    <p:sldId id="367" r:id="rId10"/>
    <p:sldId id="386" r:id="rId11"/>
    <p:sldId id="368" r:id="rId12"/>
    <p:sldId id="377" r:id="rId13"/>
    <p:sldId id="387" r:id="rId14"/>
    <p:sldId id="391" r:id="rId15"/>
    <p:sldId id="369" r:id="rId16"/>
    <p:sldId id="392" r:id="rId17"/>
    <p:sldId id="378" r:id="rId18"/>
    <p:sldId id="379" r:id="rId19"/>
    <p:sldId id="380" r:id="rId20"/>
    <p:sldId id="381" r:id="rId21"/>
    <p:sldId id="382" r:id="rId22"/>
    <p:sldId id="383" r:id="rId23"/>
    <p:sldId id="384" r:id="rId24"/>
    <p:sldId id="385" r:id="rId25"/>
    <p:sldId id="388" r:id="rId26"/>
    <p:sldId id="314"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4893B6-CC88-964F-9A1F-E120B0B20376}">
          <p14:sldIdLst>
            <p14:sldId id="358"/>
            <p14:sldId id="376"/>
            <p14:sldId id="390"/>
            <p14:sldId id="259"/>
            <p14:sldId id="367"/>
            <p14:sldId id="386"/>
            <p14:sldId id="368"/>
            <p14:sldId id="377"/>
            <p14:sldId id="387"/>
            <p14:sldId id="391"/>
            <p14:sldId id="369"/>
            <p14:sldId id="392"/>
            <p14:sldId id="378"/>
            <p14:sldId id="379"/>
            <p14:sldId id="380"/>
            <p14:sldId id="381"/>
            <p14:sldId id="382"/>
            <p14:sldId id="383"/>
            <p14:sldId id="384"/>
            <p14:sldId id="385"/>
            <p14:sldId id="388"/>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6" autoAdjust="0"/>
    <p:restoredTop sz="90456" autoAdjust="0"/>
  </p:normalViewPr>
  <p:slideViewPr>
    <p:cSldViewPr snapToObjects="1">
      <p:cViewPr varScale="1">
        <p:scale>
          <a:sx n="46" d="100"/>
          <a:sy n="46" d="100"/>
        </p:scale>
        <p:origin x="14" y="365"/>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6/1/2017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6/1/2017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07128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968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4D6E0BA-2AC1-1148-98D4-89E79A15B750}" type="datetimeFigureOut">
              <a:rPr lang="en-US" smtClean="0"/>
              <a:t>6/1/2017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3D05069-4073-0243-8181-B86DAAB7CD73}" type="slidenum">
              <a:rPr lang="en-US" smtClean="0"/>
              <a:t>‹#›</a:t>
            </a:fld>
            <a:endParaRPr lang="en-US"/>
          </a:p>
        </p:txBody>
      </p:sp>
    </p:spTree>
    <p:extLst>
      <p:ext uri="{BB962C8B-B14F-4D97-AF65-F5344CB8AC3E}">
        <p14:creationId xmlns:p14="http://schemas.microsoft.com/office/powerpoint/2010/main" val="1880357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slideLayout" Target="../slideLayouts/slideLayout85.xml"/><Relationship Id="rId68" Type="http://schemas.openxmlformats.org/officeDocument/2006/relationships/slideLayout" Target="../slideLayouts/slideLayout90.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66" Type="http://schemas.openxmlformats.org/officeDocument/2006/relationships/slideLayout" Target="../slideLayouts/slideLayout88.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61" Type="http://schemas.openxmlformats.org/officeDocument/2006/relationships/slideLayout" Target="../slideLayouts/slideLayout8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65" Type="http://schemas.openxmlformats.org/officeDocument/2006/relationships/slideLayout" Target="../slideLayouts/slideLayout8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slideLayout" Target="../slideLayouts/slideLayout86.xml"/><Relationship Id="rId69" Type="http://schemas.openxmlformats.org/officeDocument/2006/relationships/theme" Target="../theme/theme2.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67" Type="http://schemas.openxmlformats.org/officeDocument/2006/relationships/slideLayout" Target="../slideLayouts/slideLayout89.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 id="214748440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makogon/revconf2017" TargetMode="External"/><Relationship Id="rId3" Type="http://schemas.openxmlformats.org/officeDocument/2006/relationships/hyperlink" Target="https://twitter.com/dmakogon" TargetMode="External"/><Relationship Id="rId7" Type="http://schemas.openxmlformats.org/officeDocument/2006/relationships/hyperlink" Target="https://azur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hyperlink" Target="http://stackoverflow.com/users/272109/david-makogon" TargetMode="External"/><Relationship Id="rId5" Type="http://schemas.openxmlformats.org/officeDocument/2006/relationships/hyperlink" Target="https://facebook.com/dmak.online" TargetMode="External"/><Relationship Id="rId4" Type="http://schemas.openxmlformats.org/officeDocument/2006/relationships/hyperlink" Target="https://dmak.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60" y="1351318"/>
            <a:ext cx="11887200" cy="3674852"/>
          </a:xfrm>
        </p:spPr>
        <p:txBody>
          <a:bodyPr/>
          <a:lstStyle/>
          <a:p>
            <a:r>
              <a:rPr lang="en-US" dirty="0" err="1"/>
              <a:t>HackedDB</a:t>
            </a:r>
            <a:r>
              <a:rPr lang="en-US" dirty="0"/>
              <a:t>*:</a:t>
            </a:r>
            <a:br>
              <a:rPr lang="en-US" dirty="0"/>
            </a:br>
            <a:r>
              <a:rPr lang="en-US" sz="6000" dirty="0"/>
              <a:t>All your database are belong to us</a:t>
            </a:r>
            <a:br>
              <a:rPr lang="is-IS" sz="6000" dirty="0"/>
            </a:br>
            <a:br>
              <a:rPr lang="en-US" dirty="0"/>
            </a:br>
            <a:r>
              <a:rPr lang="en-US" sz="4800" dirty="0"/>
              <a:t>* </a:t>
            </a:r>
            <a:r>
              <a:rPr lang="en-US" sz="4800" dirty="0" err="1"/>
              <a:t>HackedDB</a:t>
            </a:r>
            <a:r>
              <a:rPr lang="en-US" sz="4800" dirty="0"/>
              <a:t> is not a real </a:t>
            </a:r>
            <a:r>
              <a:rPr lang="en-US" sz="4800" dirty="0" err="1"/>
              <a:t>db</a:t>
            </a:r>
            <a:r>
              <a:rPr lang="en-US" sz="4800" dirty="0"/>
              <a:t> </a:t>
            </a:r>
            <a:r>
              <a:rPr lang="en-US" sz="4800" dirty="0">
                <a:sym typeface="Wingdings"/>
              </a:rPr>
              <a:t></a:t>
            </a:r>
            <a:endParaRPr lang="en-US" dirty="0"/>
          </a:p>
        </p:txBody>
      </p:sp>
      <p:sp>
        <p:nvSpPr>
          <p:cNvPr id="6" name="Text Placeholder 4"/>
          <p:cNvSpPr txBox="1">
            <a:spLocks/>
          </p:cNvSpPr>
          <p:nvPr/>
        </p:nvSpPr>
        <p:spPr>
          <a:xfrm>
            <a:off x="281052" y="5622207"/>
            <a:ext cx="105853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is-IS" sz="4000" dirty="0"/>
              <a:t>David Makogon, Microsoft</a:t>
            </a:r>
          </a:p>
          <a:p>
            <a:pPr marL="0" indent="0">
              <a:buNone/>
            </a:pPr>
            <a:r>
              <a:rPr lang="is-IS" sz="4000" dirty="0"/>
              <a:t> twitter: </a:t>
            </a:r>
            <a:r>
              <a:rPr lang="en-US" sz="3999" dirty="0"/>
              <a:t>@</a:t>
            </a:r>
            <a:r>
              <a:rPr lang="en-US" sz="3999" dirty="0" err="1"/>
              <a:t>dmakogon</a:t>
            </a:r>
            <a:r>
              <a:rPr lang="en-US" sz="3999"/>
              <a:t>, blog: 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037" y="583510"/>
            <a:ext cx="12305947" cy="5809352"/>
          </a:xfrm>
          <a:prstGeom prst="rect">
            <a:avLst/>
          </a:prstGeom>
        </p:spPr>
      </p:pic>
    </p:spTree>
    <p:extLst>
      <p:ext uri="{BB962C8B-B14F-4D97-AF65-F5344CB8AC3E}">
        <p14:creationId xmlns:p14="http://schemas.microsoft.com/office/powerpoint/2010/main" val="3788363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 security</a:t>
            </a:r>
          </a:p>
        </p:txBody>
      </p:sp>
      <p:sp>
        <p:nvSpPr>
          <p:cNvPr id="2" name="Content Placeholder 1"/>
          <p:cNvSpPr>
            <a:spLocks noGrp="1"/>
          </p:cNvSpPr>
          <p:nvPr>
            <p:ph type="body" sz="quarter" idx="10"/>
          </p:nvPr>
        </p:nvSpPr>
        <p:spPr>
          <a:xfrm>
            <a:off x="275481" y="1212850"/>
            <a:ext cx="11885514" cy="4195508"/>
          </a:xfrm>
        </p:spPr>
        <p:txBody>
          <a:bodyPr/>
          <a:lstStyle/>
          <a:p>
            <a:r>
              <a:rPr lang="en-US" sz="3672" dirty="0"/>
              <a:t>Your database = Shiny New Object</a:t>
            </a:r>
          </a:p>
          <a:p>
            <a:r>
              <a:rPr lang="en-US" sz="3672" dirty="0"/>
              <a:t>You rip open the packaging…</a:t>
            </a:r>
          </a:p>
          <a:p>
            <a:r>
              <a:rPr lang="en-US" sz="3672" dirty="0"/>
              <a:t>You install your brand new database…</a:t>
            </a:r>
          </a:p>
          <a:p>
            <a:r>
              <a:rPr lang="en-US" sz="3672" dirty="0" err="1"/>
              <a:t>Aaaaaaand</a:t>
            </a:r>
            <a:r>
              <a:rPr lang="en-US" sz="3672" dirty="0"/>
              <a:t>…</a:t>
            </a:r>
          </a:p>
          <a:p>
            <a:endParaRPr lang="en-US" sz="3672" dirty="0"/>
          </a:p>
          <a:p>
            <a:r>
              <a:rPr lang="en-US" sz="6000" dirty="0"/>
              <a:t>Is it secure?</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Out-of-the-box database security</a:t>
            </a:r>
          </a:p>
        </p:txBody>
      </p:sp>
      <p:sp>
        <p:nvSpPr>
          <p:cNvPr id="2" name="Content Placeholder 1"/>
          <p:cNvSpPr>
            <a:spLocks noGrp="1"/>
          </p:cNvSpPr>
          <p:nvPr>
            <p:ph type="body" sz="quarter" idx="10"/>
          </p:nvPr>
        </p:nvSpPr>
        <p:spPr>
          <a:xfrm>
            <a:off x="275481" y="1212850"/>
            <a:ext cx="11885514" cy="3801490"/>
          </a:xfrm>
        </p:spPr>
        <p:txBody>
          <a:bodyPr/>
          <a:lstStyle/>
          <a:p>
            <a:r>
              <a:rPr lang="en-US" sz="3672" dirty="0"/>
              <a:t>Authentication (and authorization)</a:t>
            </a:r>
          </a:p>
          <a:p>
            <a:r>
              <a:rPr lang="en-US" sz="3672" dirty="0"/>
              <a:t>Network binding</a:t>
            </a:r>
          </a:p>
          <a:p>
            <a:endParaRPr lang="en-US" sz="3672" dirty="0"/>
          </a:p>
          <a:p>
            <a:r>
              <a:rPr lang="en-US" sz="3672" dirty="0"/>
              <a:t>Some </a:t>
            </a:r>
            <a:r>
              <a:rPr lang="en-US" sz="3672" dirty="0" err="1"/>
              <a:t>db’s</a:t>
            </a:r>
            <a:r>
              <a:rPr lang="en-US" sz="3672" dirty="0"/>
              <a:t> default to:</a:t>
            </a:r>
          </a:p>
          <a:p>
            <a:r>
              <a:rPr lang="en-US" sz="3672" dirty="0"/>
              <a:t>   No </a:t>
            </a:r>
            <a:r>
              <a:rPr lang="en-US" sz="3672" dirty="0" err="1"/>
              <a:t>auth</a:t>
            </a:r>
            <a:endParaRPr lang="en-US" sz="3672" dirty="0"/>
          </a:p>
          <a:p>
            <a:r>
              <a:rPr lang="en-US" sz="3672" dirty="0"/>
              <a:t>   All bindings (meaning every network interface)</a:t>
            </a:r>
          </a:p>
        </p:txBody>
      </p:sp>
    </p:spTree>
    <p:extLst>
      <p:ext uri="{BB962C8B-B14F-4D97-AF65-F5344CB8AC3E}">
        <p14:creationId xmlns:p14="http://schemas.microsoft.com/office/powerpoint/2010/main" val="39852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MongoDB </a:t>
            </a:r>
            <a:r>
              <a:rPr lang="en-US" dirty="0" err="1"/>
              <a:t>config</a:t>
            </a:r>
            <a:endParaRPr lang="en-US" dirty="0"/>
          </a:p>
        </p:txBody>
      </p:sp>
    </p:spTree>
    <p:extLst>
      <p:ext uri="{BB962C8B-B14F-4D97-AF65-F5344CB8AC3E}">
        <p14:creationId xmlns:p14="http://schemas.microsoft.com/office/powerpoint/2010/main" val="766347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Networks</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sp>
        <p:nvSpPr>
          <p:cNvPr id="12" name="Frame 11"/>
          <p:cNvSpPr/>
          <p:nvPr/>
        </p:nvSpPr>
        <p:spPr bwMode="auto">
          <a:xfrm>
            <a:off x="3233579" y="1067647"/>
            <a:ext cx="7404258" cy="4791815"/>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p:nvPr/>
        </p:nvCxnSpPr>
        <p:spPr>
          <a:xfrm flipV="1">
            <a:off x="5853811" y="2401147"/>
            <a:ext cx="1633747" cy="115400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Tree>
    <p:extLst>
      <p:ext uri="{BB962C8B-B14F-4D97-AF65-F5344CB8AC3E}">
        <p14:creationId xmlns:p14="http://schemas.microsoft.com/office/powerpoint/2010/main" val="6311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3447098"/>
          </a:xfrm>
        </p:spPr>
        <p:txBody>
          <a:bodyPr/>
          <a:lstStyle/>
          <a:p>
            <a:r>
              <a:rPr lang="en-US" dirty="0"/>
              <a:t>App server talks to </a:t>
            </a:r>
            <a:r>
              <a:rPr lang="en-US" dirty="0" err="1"/>
              <a:t>db</a:t>
            </a:r>
            <a:endParaRPr lang="en-US" dirty="0"/>
          </a:p>
          <a:p>
            <a:r>
              <a:rPr lang="en-US" dirty="0"/>
              <a:t>app &amp; </a:t>
            </a:r>
            <a:r>
              <a:rPr lang="en-US" dirty="0" err="1"/>
              <a:t>db</a:t>
            </a:r>
            <a:r>
              <a:rPr lang="en-US" dirty="0"/>
              <a:t> server live in </a:t>
            </a:r>
            <a:r>
              <a:rPr lang="en-US" dirty="0" err="1"/>
              <a:t>vnet</a:t>
            </a:r>
            <a:endParaRPr lang="en-US" dirty="0"/>
          </a:p>
          <a:p>
            <a:r>
              <a:rPr lang="en-US" dirty="0"/>
              <a:t>no ports exposed for </a:t>
            </a:r>
            <a:r>
              <a:rPr lang="en-US" dirty="0" err="1"/>
              <a:t>db</a:t>
            </a:r>
            <a:endParaRPr lang="en-US" dirty="0"/>
          </a:p>
          <a:p>
            <a:r>
              <a:rPr lang="en-US" dirty="0"/>
              <a:t>app server has only open port</a:t>
            </a:r>
          </a:p>
          <a:p>
            <a:endParaRPr lang="en-US" dirty="0"/>
          </a:p>
        </p:txBody>
      </p:sp>
      <p:grpSp>
        <p:nvGrpSpPr>
          <p:cNvPr id="14" name="Group 13"/>
          <p:cNvGrpSpPr/>
          <p:nvPr/>
        </p:nvGrpSpPr>
        <p:grpSpPr>
          <a:xfrm>
            <a:off x="7056437" y="0"/>
            <a:ext cx="5105401" cy="5181600"/>
            <a:chOff x="7056436" y="-160338"/>
            <a:chExt cx="5105401" cy="5181600"/>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056436" y="-160338"/>
              <a:ext cx="5105401" cy="5181600"/>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843" y="1007623"/>
              <a:ext cx="1479546" cy="15016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472" y="2075269"/>
              <a:ext cx="1306801" cy="1326305"/>
            </a:xfrm>
            <a:prstGeom prst="rect">
              <a:avLst/>
            </a:prstGeom>
          </p:spPr>
        </p:pic>
        <p:sp>
          <p:nvSpPr>
            <p:cNvPr id="10" name="Frame 9"/>
            <p:cNvSpPr/>
            <p:nvPr/>
          </p:nvSpPr>
          <p:spPr bwMode="auto">
            <a:xfrm>
              <a:off x="7056436" y="1007623"/>
              <a:ext cx="4107588" cy="2697984"/>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8510037" y="1758438"/>
              <a:ext cx="906338" cy="64975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6294437" y="3116262"/>
            <a:ext cx="762000" cy="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5274" y="2347761"/>
            <a:ext cx="16002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rPr>
              <a:t>443</a:t>
            </a:r>
          </a:p>
        </p:txBody>
      </p:sp>
    </p:spTree>
    <p:extLst>
      <p:ext uri="{BB962C8B-B14F-4D97-AF65-F5344CB8AC3E}">
        <p14:creationId xmlns:p14="http://schemas.microsoft.com/office/powerpoint/2010/main" val="51517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Virtual Networks</a:t>
            </a:r>
          </a:p>
        </p:txBody>
      </p:sp>
    </p:spTree>
    <p:extLst>
      <p:ext uri="{BB962C8B-B14F-4D97-AF65-F5344CB8AC3E}">
        <p14:creationId xmlns:p14="http://schemas.microsoft.com/office/powerpoint/2010/main" val="7135245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Jump box</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132" y="3725862"/>
            <a:ext cx="2355614" cy="2355614"/>
          </a:xfrm>
          <a:prstGeom prst="rect">
            <a:avLst/>
          </a:prstGeom>
        </p:spPr>
      </p:pic>
      <p:sp>
        <p:nvSpPr>
          <p:cNvPr id="9" name="TextBox 8"/>
          <p:cNvSpPr txBox="1"/>
          <p:nvPr/>
        </p:nvSpPr>
        <p:spPr>
          <a:xfrm>
            <a:off x="8051725" y="341471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01" y="3094789"/>
            <a:ext cx="2239807" cy="2239807"/>
          </a:xfrm>
          <a:prstGeom prst="rect">
            <a:avLst/>
          </a:prstGeom>
        </p:spPr>
      </p:pic>
      <p:cxnSp>
        <p:nvCxnSpPr>
          <p:cNvPr id="15" name="Straight Arrow Connector 14"/>
          <p:cNvCxnSpPr>
            <a:cxnSpLocks/>
          </p:cNvCxnSpPr>
          <p:nvPr/>
        </p:nvCxnSpPr>
        <p:spPr>
          <a:xfrm flipV="1">
            <a:off x="6067139" y="2354158"/>
            <a:ext cx="1456693" cy="126894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6074308" y="3779855"/>
            <a:ext cx="686603" cy="71253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1969070" y="4374975"/>
            <a:ext cx="1963167" cy="49114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1177" y="3148247"/>
            <a:ext cx="2007546" cy="1625060"/>
          </a:xfrm>
          <a:prstGeom prst="rect">
            <a:avLst/>
          </a:prstGeom>
          <a:noFill/>
        </p:spPr>
        <p:txBody>
          <a:bodyPr wrap="square" lIns="182880" tIns="146304" rIns="182880" bIns="146304" rtlCol="0">
            <a:spAutoFit/>
          </a:bodyPr>
          <a:lstStyle/>
          <a:p>
            <a:pPr>
              <a:lnSpc>
                <a:spcPct val="90000"/>
              </a:lnSpc>
              <a:spcAft>
                <a:spcPts val="600"/>
              </a:spcAft>
            </a:pPr>
            <a:r>
              <a:rPr lang="en-US" sz="4800" b="1" dirty="0">
                <a:gradFill>
                  <a:gsLst>
                    <a:gs pos="2917">
                      <a:schemeClr val="tx1"/>
                    </a:gs>
                    <a:gs pos="30000">
                      <a:schemeClr val="tx1"/>
                    </a:gs>
                  </a:gsLst>
                  <a:lin ang="5400000" scaled="0"/>
                </a:gradFill>
              </a:rPr>
              <a:t>22</a:t>
            </a:r>
            <a:br>
              <a:rPr lang="en-US" sz="4800" b="1" dirty="0">
                <a:gradFill>
                  <a:gsLst>
                    <a:gs pos="2917">
                      <a:schemeClr val="tx1"/>
                    </a:gs>
                    <a:gs pos="30000">
                      <a:schemeClr val="tx1"/>
                    </a:gs>
                  </a:gsLst>
                  <a:lin ang="5400000" scaled="0"/>
                </a:gradFill>
              </a:rPr>
            </a:br>
            <a:r>
              <a:rPr lang="en-US" sz="4800" b="1" dirty="0">
                <a:gradFill>
                  <a:gsLst>
                    <a:gs pos="2917">
                      <a:schemeClr val="tx1"/>
                    </a:gs>
                    <a:gs pos="30000">
                      <a:schemeClr val="tx1"/>
                    </a:gs>
                  </a:gsLst>
                  <a:lin ang="5400000" scaled="0"/>
                </a:gradFill>
              </a:rPr>
              <a:t>3389</a:t>
            </a:r>
          </a:p>
        </p:txBody>
      </p:sp>
      <p:sp>
        <p:nvSpPr>
          <p:cNvPr id="14" name="TextBox 13"/>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7" name="TextBox 16"/>
          <p:cNvSpPr txBox="1"/>
          <p:nvPr/>
        </p:nvSpPr>
        <p:spPr>
          <a:xfrm>
            <a:off x="3416333" y="5019162"/>
            <a:ext cx="3124200"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err="1">
                <a:solidFill>
                  <a:schemeClr val="accent6"/>
                </a:solidFill>
              </a:rPr>
              <a:t>Jumpbox</a:t>
            </a:r>
            <a:endParaRPr lang="en-US" sz="4000" b="1" dirty="0">
              <a:solidFill>
                <a:schemeClr val="accent6"/>
              </a:solidFill>
            </a:endParaRPr>
          </a:p>
        </p:txBody>
      </p:sp>
      <p:sp>
        <p:nvSpPr>
          <p:cNvPr id="20" name="TextBox 19"/>
          <p:cNvSpPr txBox="1"/>
          <p:nvPr/>
        </p:nvSpPr>
        <p:spPr>
          <a:xfrm>
            <a:off x="7713051" y="5707170"/>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29411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14" grpId="0"/>
      <p:bldP spid="1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err="1"/>
              <a:t>Jumpbox</a:t>
            </a:r>
            <a:endParaRPr lang="en-US" dirty="0"/>
          </a:p>
        </p:txBody>
      </p:sp>
    </p:spTree>
    <p:extLst>
      <p:ext uri="{BB962C8B-B14F-4D97-AF65-F5344CB8AC3E}">
        <p14:creationId xmlns:p14="http://schemas.microsoft.com/office/powerpoint/2010/main" val="1011893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IP whitelisting</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 name="Picture 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912" y="1179837"/>
            <a:ext cx="2670046" cy="2670046"/>
          </a:xfrm>
          <a:prstGeom prst="rect">
            <a:avLst/>
          </a:prstGeom>
        </p:spPr>
      </p:pic>
      <p:cxnSp>
        <p:nvCxnSpPr>
          <p:cNvPr id="13" name="Straight Arrow Connector 12"/>
          <p:cNvCxnSpPr>
            <a:cxnSpLocks/>
          </p:cNvCxnSpPr>
          <p:nvPr/>
        </p:nvCxnSpPr>
        <p:spPr>
          <a:xfrm>
            <a:off x="2560637" y="2887662"/>
            <a:ext cx="4953001" cy="0"/>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2" name="TextBox 11"/>
          <p:cNvSpPr txBox="1"/>
          <p:nvPr/>
        </p:nvSpPr>
        <p:spPr>
          <a:xfrm>
            <a:off x="4518619" y="5194301"/>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59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074" y="926786"/>
            <a:ext cx="10544021" cy="5931012"/>
          </a:xfrm>
          <a:prstGeom prst="rect">
            <a:avLst/>
          </a:prstGeom>
        </p:spPr>
      </p:pic>
      <p:sp>
        <p:nvSpPr>
          <p:cNvPr id="7" name="TextBox 6"/>
          <p:cNvSpPr txBox="1"/>
          <p:nvPr/>
        </p:nvSpPr>
        <p:spPr>
          <a:xfrm>
            <a:off x="198437" y="5038518"/>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The stenographer was convicted of a crime, but received a shortened sentence...</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IP Whitelisting</a:t>
            </a:r>
          </a:p>
        </p:txBody>
      </p:sp>
    </p:spTree>
    <p:extLst>
      <p:ext uri="{BB962C8B-B14F-4D97-AF65-F5344CB8AC3E}">
        <p14:creationId xmlns:p14="http://schemas.microsoft.com/office/powerpoint/2010/main" val="1108196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a:t>Sooo</a:t>
            </a:r>
            <a:r>
              <a:rPr lang="en-US" dirty="0"/>
              <a:t>... are we un-hackable yet?</a:t>
            </a:r>
          </a:p>
        </p:txBody>
      </p:sp>
      <p:sp>
        <p:nvSpPr>
          <p:cNvPr id="3" name="Content Placeholder 2"/>
          <p:cNvSpPr>
            <a:spLocks noGrp="1"/>
          </p:cNvSpPr>
          <p:nvPr>
            <p:ph type="body" sz="quarter" idx="10"/>
          </p:nvPr>
        </p:nvSpPr>
        <p:spPr>
          <a:xfrm>
            <a:off x="275481" y="1212850"/>
            <a:ext cx="11885514" cy="3342775"/>
          </a:xfrm>
        </p:spPr>
        <p:txBody>
          <a:bodyPr/>
          <a:lstStyle/>
          <a:p>
            <a:endParaRPr lang="en-US" sz="2856" dirty="0"/>
          </a:p>
          <a:p>
            <a:r>
              <a:rPr lang="en-US" sz="4080" dirty="0"/>
              <a:t>Database security</a:t>
            </a:r>
          </a:p>
          <a:p>
            <a:r>
              <a:rPr lang="en-US" sz="4080" dirty="0"/>
              <a:t>Virtual networks</a:t>
            </a:r>
          </a:p>
          <a:p>
            <a:r>
              <a:rPr lang="en-US" sz="4080" dirty="0"/>
              <a:t>IP whitelisting</a:t>
            </a:r>
          </a:p>
          <a:p>
            <a:r>
              <a:rPr lang="en-US" sz="4080" dirty="0" err="1"/>
              <a:t>Jumpbox</a:t>
            </a:r>
            <a:endParaRPr lang="en-US" sz="3672" dirty="0"/>
          </a:p>
        </p:txBody>
      </p:sp>
    </p:spTree>
    <p:extLst>
      <p:ext uri="{BB962C8B-B14F-4D97-AF65-F5344CB8AC3E}">
        <p14:creationId xmlns:p14="http://schemas.microsoft.com/office/powerpoint/2010/main" val="10961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a:solidFill>
                  <a:schemeClr val="tx1"/>
                </a:solidFill>
                <a:latin typeface="Segoe UI" panose="020B0502040204020203" pitchFamily="34" charset="0"/>
                <a:cs typeface="Segoe UI" panose="020B0502040204020203" pitchFamily="34" charset="0"/>
                <a:hlinkClick r:id="rId3"/>
              </a:rPr>
              <a:t>@</a:t>
            </a:r>
            <a:r>
              <a:rPr lang="en-US" sz="4400" dirty="0" err="1">
                <a:solidFill>
                  <a:schemeClr val="tx1"/>
                </a:solidFill>
                <a:latin typeface="Segoe UI" panose="020B0502040204020203" pitchFamily="34" charset="0"/>
                <a:cs typeface="Segoe UI" panose="020B0502040204020203" pitchFamily="34" charset="0"/>
                <a:hlinkClick r:id="rId3"/>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a:solidFill>
                  <a:schemeClr val="tx1"/>
                </a:solidFill>
                <a:latin typeface="Segoe UI" panose="020B0502040204020203" pitchFamily="34" charset="0"/>
                <a:cs typeface="Segoe UI" panose="020B0502040204020203" pitchFamily="34" charset="0"/>
                <a:hlinkClick r:id="rId4"/>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Facebook: </a:t>
            </a:r>
            <a:r>
              <a:rPr lang="en-US" sz="4400" dirty="0">
                <a:solidFill>
                  <a:schemeClr val="tx1"/>
                </a:solidFill>
                <a:latin typeface="Segoe UI" panose="020B0502040204020203" pitchFamily="34" charset="0"/>
                <a:cs typeface="Segoe UI" panose="020B0502040204020203" pitchFamily="34" charset="0"/>
                <a:hlinkClick r:id="rId5"/>
              </a:rPr>
              <a:t>facebook.com/dmak.online</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err="1">
                <a:solidFill>
                  <a:schemeClr val="tx1"/>
                </a:solidFill>
                <a:latin typeface="Segoe UI" panose="020B0502040204020203" pitchFamily="34" charset="0"/>
                <a:cs typeface="Segoe UI" panose="020B0502040204020203" pitchFamily="34" charset="0"/>
              </a:rPr>
              <a:t>StackOverflow</a:t>
            </a:r>
            <a:r>
              <a:rPr lang="en-US" sz="4400" dirty="0">
                <a:solidFill>
                  <a:schemeClr val="tx1"/>
                </a:solidFill>
                <a:latin typeface="Segoe UI" panose="020B0502040204020203" pitchFamily="34" charset="0"/>
                <a:cs typeface="Segoe UI" panose="020B0502040204020203" pitchFamily="34" charset="0"/>
              </a:rPr>
              <a:t>: </a:t>
            </a:r>
            <a:r>
              <a:rPr lang="en-US" sz="4400" dirty="0" err="1">
                <a:solidFill>
                  <a:schemeClr val="tx1"/>
                </a:solidFill>
                <a:latin typeface="Segoe UI" panose="020B0502040204020203" pitchFamily="34" charset="0"/>
                <a:cs typeface="Segoe UI" panose="020B0502040204020203" pitchFamily="34" charset="0"/>
                <a:hlinkClick r:id="rId6"/>
              </a:rPr>
              <a:t>david-makogon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7"/>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8"/>
              </a:rPr>
              <a:t>github.com/</a:t>
            </a:r>
            <a:r>
              <a:rPr lang="en-US" sz="4400" dirty="0" err="1">
                <a:solidFill>
                  <a:schemeClr val="tx1"/>
                </a:solidFill>
                <a:latin typeface="Segoe UI" panose="020B0502040204020203" pitchFamily="34" charset="0"/>
                <a:cs typeface="Segoe UI" panose="020B0502040204020203" pitchFamily="34" charset="0"/>
                <a:hlinkClick r:id="rId8"/>
              </a:rPr>
              <a:t>dmakogon</a:t>
            </a:r>
            <a:r>
              <a:rPr lang="en-US" sz="4400" dirty="0">
                <a:solidFill>
                  <a:schemeClr val="tx1"/>
                </a:solidFill>
                <a:latin typeface="Segoe UI" panose="020B0502040204020203" pitchFamily="34" charset="0"/>
                <a:cs typeface="Segoe UI" panose="020B0502040204020203" pitchFamily="34" charset="0"/>
                <a:hlinkClick r:id="rId8"/>
              </a:rPr>
              <a:t>/revconf2017</a:t>
            </a:r>
            <a:r>
              <a:rPr lang="en-US" sz="4400" dirty="0">
                <a:solidFill>
                  <a:schemeClr val="tx1"/>
                </a:solidFill>
                <a:latin typeface="Segoe UI" panose="020B0502040204020203" pitchFamily="34" charset="0"/>
                <a:cs typeface="Segoe UI" panose="020B0502040204020203" pitchFamily="34" charset="0"/>
              </a:rPr>
              <a:t>	</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15"/>
            <a:ext cx="9659714" cy="64389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37" y="0"/>
            <a:ext cx="9326033" cy="6994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94" y="125008"/>
            <a:ext cx="12163881" cy="6842183"/>
          </a:xfrm>
          <a:prstGeom prst="rect">
            <a:avLst/>
          </a:prstGeom>
        </p:spPr>
      </p:pic>
    </p:spTree>
    <p:extLst>
      <p:ext uri="{BB962C8B-B14F-4D97-AF65-F5344CB8AC3E}">
        <p14:creationId xmlns:p14="http://schemas.microsoft.com/office/powerpoint/2010/main" val="45241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a:solidFill>
                  <a:srgbClr val="FFFF00"/>
                </a:solidFill>
              </a:rPr>
              <a:t>architect-hat-covered</a:t>
            </a:r>
            <a:r>
              <a:rPr lang="en-US" dirty="0"/>
              <a:t> brain today:</a:t>
            </a:r>
          </a:p>
        </p:txBody>
      </p:sp>
      <p:sp>
        <p:nvSpPr>
          <p:cNvPr id="5" name="Text Placeholder 4"/>
          <p:cNvSpPr>
            <a:spLocks noGrp="1"/>
          </p:cNvSpPr>
          <p:nvPr>
            <p:ph type="body" sz="quarter" idx="10"/>
          </p:nvPr>
        </p:nvSpPr>
        <p:spPr>
          <a:xfrm>
            <a:off x="274638" y="1212850"/>
            <a:ext cx="11887200" cy="1420902"/>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Un-hackable-</a:t>
            </a:r>
            <a:r>
              <a:rPr lang="en-US" dirty="0" err="1">
                <a:solidFill>
                  <a:srgbClr val="FFFFFF"/>
                </a:solidFill>
              </a:rPr>
              <a:t>ing</a:t>
            </a:r>
            <a:r>
              <a:rPr lang="en-US" dirty="0">
                <a:solidFill>
                  <a:srgbClr val="FFFFFF"/>
                </a:solidFill>
              </a:rPr>
              <a:t> databases</a:t>
            </a:r>
          </a:p>
        </p:txBody>
      </p:sp>
      <p:sp>
        <p:nvSpPr>
          <p:cNvPr id="6" name="Text Placeholder 4"/>
          <p:cNvSpPr txBox="1">
            <a:spLocks/>
          </p:cNvSpPr>
          <p:nvPr/>
        </p:nvSpPr>
        <p:spPr>
          <a:xfrm>
            <a:off x="272184" y="3497262"/>
            <a:ext cx="11887200" cy="2103140"/>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dirty="0">
                <a:solidFill>
                  <a:srgbClr val="FFFFFF"/>
                </a:solidFill>
              </a:rPr>
              <a:t>What this </a:t>
            </a:r>
            <a:r>
              <a:rPr lang="en-US" i="1" dirty="0">
                <a:solidFill>
                  <a:srgbClr val="FFFFFF"/>
                </a:solidFill>
              </a:rPr>
              <a:t>isn't </a:t>
            </a:r>
            <a:r>
              <a:rPr lang="en-US" dirty="0">
                <a:solidFill>
                  <a:srgbClr val="FFFFFF"/>
                </a:solidFill>
              </a:rPr>
              <a:t>about (but still important)</a:t>
            </a:r>
          </a:p>
          <a:p>
            <a:pPr>
              <a:spcBef>
                <a:spcPts val="1000"/>
              </a:spcBef>
            </a:pPr>
            <a:r>
              <a:rPr lang="en-US" dirty="0">
                <a:solidFill>
                  <a:srgbClr val="FFFFFF"/>
                </a:solidFill>
              </a:rPr>
              <a:t>   Your own passwords</a:t>
            </a:r>
          </a:p>
          <a:p>
            <a:pPr>
              <a:spcBef>
                <a:spcPts val="1000"/>
              </a:spcBef>
            </a:pPr>
            <a:r>
              <a:rPr lang="en-US" dirty="0">
                <a:solidFill>
                  <a:srgbClr val="FFFFFF"/>
                </a:solidFill>
              </a:rPr>
              <a:t>   Your personal data being hacked somewhere else</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So much data, so much taken!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10" y="1363662"/>
            <a:ext cx="10055993" cy="43989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2278062"/>
            <a:ext cx="9571038" cy="42319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152400"/>
            <a:ext cx="8420100" cy="6680200"/>
          </a:xfrm>
          <a:prstGeom prst="rect">
            <a:avLst/>
          </a:prstGeom>
        </p:spPr>
      </p:pic>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092881"/>
          </a:xfrm>
        </p:spPr>
        <p:txBody>
          <a:bodyPr/>
          <a:lstStyle/>
          <a:p>
            <a:pPr marL="0" indent="0">
              <a:buNone/>
            </a:pPr>
            <a:r>
              <a:rPr lang="en-US" dirty="0"/>
              <a:t>Deleted</a:t>
            </a:r>
          </a:p>
          <a:p>
            <a:pPr marL="0" indent="0">
              <a:buNone/>
            </a:pPr>
            <a:r>
              <a:rPr lang="en-US" dirty="0"/>
              <a:t>Held for ransom</a:t>
            </a:r>
          </a:p>
          <a:p>
            <a:pPr marL="0" indent="0">
              <a:buNone/>
            </a:pPr>
            <a:r>
              <a:rPr lang="en-US" dirty="0"/>
              <a:t>Sold</a:t>
            </a:r>
          </a:p>
        </p:txBody>
      </p:sp>
      <p:sp>
        <p:nvSpPr>
          <p:cNvPr id="6" name="Title 1"/>
          <p:cNvSpPr>
            <a:spLocks noGrp="1"/>
          </p:cNvSpPr>
          <p:nvPr>
            <p:ph type="title"/>
          </p:nvPr>
        </p:nvSpPr>
        <p:spPr/>
        <p:txBody>
          <a:bodyPr/>
          <a:lstStyle/>
          <a:p>
            <a:r>
              <a:rPr lang="en-US" dirty="0"/>
              <a:t>Your data will be...</a:t>
            </a:r>
          </a:p>
        </p:txBody>
      </p:sp>
      <p:pic>
        <p:nvPicPr>
          <p:cNvPr id="7" name="Picture 6"/>
          <p:cNvPicPr>
            <a:picLocks noChangeAspect="1"/>
          </p:cNvPicPr>
          <p:nvPr/>
        </p:nvPicPr>
        <p:blipFill>
          <a:blip r:embed="rId3"/>
          <a:stretch>
            <a:fillRect/>
          </a:stretch>
        </p:blipFill>
        <p:spPr>
          <a:xfrm>
            <a:off x="2663065" y="1040243"/>
            <a:ext cx="9498773" cy="5762334"/>
          </a:xfrm>
          <a:prstGeom prst="rect">
            <a:avLst/>
          </a:prstGeom>
        </p:spPr>
      </p:pic>
    </p:spTree>
    <p:extLst>
      <p:ext uri="{BB962C8B-B14F-4D97-AF65-F5344CB8AC3E}">
        <p14:creationId xmlns:p14="http://schemas.microsoft.com/office/powerpoint/2010/main" val="208506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Today's focus: LOCKDOWN</a:t>
            </a:r>
          </a:p>
        </p:txBody>
      </p:sp>
      <p:sp>
        <p:nvSpPr>
          <p:cNvPr id="3" name="Content Placeholder 2"/>
          <p:cNvSpPr>
            <a:spLocks noGrp="1"/>
          </p:cNvSpPr>
          <p:nvPr>
            <p:ph type="body" sz="quarter" idx="10"/>
          </p:nvPr>
        </p:nvSpPr>
        <p:spPr>
          <a:xfrm>
            <a:off x="275481" y="1212850"/>
            <a:ext cx="11885514" cy="4686411"/>
          </a:xfrm>
        </p:spPr>
        <p:txBody>
          <a:bodyPr/>
          <a:lstStyle/>
          <a:p>
            <a:r>
              <a:rPr lang="en-US" sz="4080" dirty="0"/>
              <a:t>How will you, as DB owner, avoid </a:t>
            </a:r>
            <a:r>
              <a:rPr lang="en-US" sz="4080" dirty="0" err="1"/>
              <a:t>hackage</a:t>
            </a:r>
            <a:r>
              <a:rPr lang="en-US" sz="4080" dirty="0"/>
              <a:t>?</a:t>
            </a:r>
          </a:p>
          <a:p>
            <a:endParaRPr lang="en-US" sz="2856" dirty="0"/>
          </a:p>
          <a:p>
            <a:r>
              <a:rPr lang="en-US" sz="4080" dirty="0"/>
              <a:t>We'll look at LOW HANGING FRUIT!</a:t>
            </a:r>
          </a:p>
          <a:p>
            <a:r>
              <a:rPr lang="en-US" sz="4080" dirty="0"/>
              <a:t>   Database security</a:t>
            </a:r>
          </a:p>
          <a:p>
            <a:r>
              <a:rPr lang="en-US" sz="4080" dirty="0"/>
              <a:t>   Virtual networks</a:t>
            </a:r>
          </a:p>
          <a:p>
            <a:r>
              <a:rPr lang="en-US" sz="4080" dirty="0"/>
              <a:t>   IP whitelisting</a:t>
            </a:r>
          </a:p>
          <a:p>
            <a:r>
              <a:rPr lang="en-US" sz="4080" dirty="0"/>
              <a:t>   </a:t>
            </a:r>
            <a:r>
              <a:rPr lang="en-US" sz="4080" dirty="0" err="1"/>
              <a:t>Jumpbox</a:t>
            </a:r>
            <a:endParaRPr lang="en-US" sz="3672" dirty="0"/>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sp>
        <p:nvSpPr>
          <p:cNvPr id="2" name="Title 1"/>
          <p:cNvSpPr>
            <a:spLocks noGrp="1"/>
          </p:cNvSpPr>
          <p:nvPr>
            <p:ph type="title"/>
          </p:nvPr>
        </p:nvSpPr>
        <p:spPr/>
        <p:txBody>
          <a:bodyPr/>
          <a:lstStyle/>
          <a:p>
            <a:r>
              <a:rPr lang="en-US" dirty="0"/>
              <a:t>But first: our fictitious setup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pic>
        <p:nvPicPr>
          <p:cNvPr id="13" name="Picture 12"/>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6522" y="1447766"/>
            <a:ext cx="2279410" cy="2279410"/>
          </a:xfrm>
          <a:prstGeom prst="rect">
            <a:avLst/>
          </a:prstGeom>
        </p:spPr>
      </p:pic>
      <p:sp>
        <p:nvSpPr>
          <p:cNvPr id="16" name="TextBox 15"/>
          <p:cNvSpPr txBox="1"/>
          <p:nvPr/>
        </p:nvSpPr>
        <p:spPr>
          <a:xfrm>
            <a:off x="3695105" y="5332320"/>
            <a:ext cx="3056531" cy="96026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accent6"/>
                </a:solidFill>
              </a:rPr>
              <a:t>Web app</a:t>
            </a:r>
          </a:p>
        </p:txBody>
      </p:sp>
      <p:sp>
        <p:nvSpPr>
          <p:cNvPr id="17" name="TextBox 16"/>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0" name="Picture 1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0215" y="4187951"/>
            <a:ext cx="2279410" cy="2279410"/>
          </a:xfrm>
          <a:prstGeom prst="rect">
            <a:avLst/>
          </a:prstGeom>
        </p:spPr>
      </p:pic>
      <p:sp>
        <p:nvSpPr>
          <p:cNvPr id="12" name="TextBox 11"/>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Tree>
    <p:extLst>
      <p:ext uri="{BB962C8B-B14F-4D97-AF65-F5344CB8AC3E}">
        <p14:creationId xmlns:p14="http://schemas.microsoft.com/office/powerpoint/2010/main" val="16313401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a:t>
            </a:r>
            <a:r>
              <a:rPr lang="mr-IN" dirty="0"/>
              <a:t>–</a:t>
            </a:r>
            <a:r>
              <a:rPr lang="en-US" dirty="0"/>
              <a:t> let's see an actual hacked database</a:t>
            </a:r>
          </a:p>
        </p:txBody>
      </p:sp>
      <p:sp>
        <p:nvSpPr>
          <p:cNvPr id="3" name="Title 1"/>
          <p:cNvSpPr txBox="1">
            <a:spLocks/>
          </p:cNvSpPr>
          <p:nvPr/>
        </p:nvSpPr>
        <p:spPr>
          <a:xfrm>
            <a:off x="1096211" y="38020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Actually, double-hacked</a:t>
            </a:r>
          </a:p>
        </p:txBody>
      </p:sp>
      <p:sp>
        <p:nvSpPr>
          <p:cNvPr id="4" name="Title 1"/>
          <p:cNvSpPr txBox="1">
            <a:spLocks/>
          </p:cNvSpPr>
          <p:nvPr/>
        </p:nvSpPr>
        <p:spPr>
          <a:xfrm>
            <a:off x="1096211" y="46402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(blame it on the water-bottle run)</a:t>
            </a:r>
          </a:p>
        </p:txBody>
      </p:sp>
      <p:pic>
        <p:nvPicPr>
          <p:cNvPr id="6" name="Picture 5"/>
          <p:cNvPicPr>
            <a:picLocks noChangeAspect="1"/>
          </p:cNvPicPr>
          <p:nvPr/>
        </p:nvPicPr>
        <p:blipFill>
          <a:blip r:embed="rId2"/>
          <a:stretch>
            <a:fillRect/>
          </a:stretch>
        </p:blipFill>
        <p:spPr>
          <a:xfrm>
            <a:off x="7132637" y="8687"/>
            <a:ext cx="5245894" cy="6994525"/>
          </a:xfrm>
          <a:prstGeom prst="rect">
            <a:avLst/>
          </a:prstGeom>
        </p:spPr>
      </p:pic>
    </p:spTree>
    <p:extLst>
      <p:ext uri="{BB962C8B-B14F-4D97-AF65-F5344CB8AC3E}">
        <p14:creationId xmlns:p14="http://schemas.microsoft.com/office/powerpoint/2010/main" val="181884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15317</TotalTime>
  <Words>468</Words>
  <Application>Microsoft Office PowerPoint</Application>
  <PresentationFormat>Custom</PresentationFormat>
  <Paragraphs>108</Paragraphs>
  <Slides>22</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HackedDB*: All your database are belong to us  * HackedDB is not a real db </vt:lpstr>
      <vt:lpstr>PowerPoint Presentation</vt:lpstr>
      <vt:lpstr>PowerPoint Presentation</vt:lpstr>
      <vt:lpstr>For your architect-hat-covered brain today:</vt:lpstr>
      <vt:lpstr>So much data, so much taken!</vt:lpstr>
      <vt:lpstr>Your data will be...</vt:lpstr>
      <vt:lpstr>Today's focus: LOCKDOWN</vt:lpstr>
      <vt:lpstr>But first: our fictitious setup</vt:lpstr>
      <vt:lpstr>Oh – let's see an actual hacked database</vt:lpstr>
      <vt:lpstr>PowerPoint Presentation</vt:lpstr>
      <vt:lpstr>Database security</vt:lpstr>
      <vt:lpstr>Out-of-the-box database security</vt:lpstr>
      <vt:lpstr>Demo – MongoDB config</vt:lpstr>
      <vt:lpstr>Virtual Networks</vt:lpstr>
      <vt:lpstr>Virtual Networks</vt:lpstr>
      <vt:lpstr>Demo –  Virtual Networks</vt:lpstr>
      <vt:lpstr>Jump box</vt:lpstr>
      <vt:lpstr>Demo –  Jumpbox</vt:lpstr>
      <vt:lpstr>IP whitelisting</vt:lpstr>
      <vt:lpstr>Demo –  IP Whitelisting</vt:lpstr>
      <vt:lpstr>Sooo... are we un-hackable yet?</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346</cp:revision>
  <dcterms:created xsi:type="dcterms:W3CDTF">2016-02-04T21:48:58Z</dcterms:created>
  <dcterms:modified xsi:type="dcterms:W3CDTF">2017-06-02T04:59:06Z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